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6" r:id="rId8"/>
  </p:sldMasterIdLst>
  <p:notesMasterIdLst>
    <p:notesMasterId r:id="rId27"/>
  </p:notesMasterIdLst>
  <p:handoutMasterIdLst>
    <p:handoutMasterId r:id="rId28"/>
  </p:handoutMasterIdLst>
  <p:sldIdLst>
    <p:sldId id="264" r:id="rId9"/>
    <p:sldId id="329" r:id="rId10"/>
    <p:sldId id="310" r:id="rId11"/>
    <p:sldId id="311" r:id="rId12"/>
    <p:sldId id="313" r:id="rId13"/>
    <p:sldId id="318" r:id="rId14"/>
    <p:sldId id="315" r:id="rId15"/>
    <p:sldId id="316" r:id="rId16"/>
    <p:sldId id="320" r:id="rId17"/>
    <p:sldId id="321" r:id="rId18"/>
    <p:sldId id="322" r:id="rId19"/>
    <p:sldId id="325" r:id="rId20"/>
    <p:sldId id="326" r:id="rId21"/>
    <p:sldId id="330" r:id="rId22"/>
    <p:sldId id="331" r:id="rId23"/>
    <p:sldId id="328" r:id="rId24"/>
    <p:sldId id="332" r:id="rId25"/>
    <p:sldId id="319" r:id="rId26"/>
  </p:sldIdLst>
  <p:sldSz cx="9144000" cy="5148263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6">
          <p15:clr>
            <a:srgbClr val="A4A3A4"/>
          </p15:clr>
        </p15:guide>
        <p15:guide id="11" orient="horz" pos="436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86419" autoAdjust="0"/>
  </p:normalViewPr>
  <p:slideViewPr>
    <p:cSldViewPr snapToGrid="0">
      <p:cViewPr varScale="1">
        <p:scale>
          <a:sx n="84" d="100"/>
          <a:sy n="84" d="100"/>
        </p:scale>
        <p:origin x="60" y="95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6"/>
        <p:guide orient="horz" pos="436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599" y="1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599" y="6456613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599" y="1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291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28895"/>
            <a:ext cx="794385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599" y="6456613"/>
            <a:ext cx="4302919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55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39640" y="1476360"/>
            <a:ext cx="4014360" cy="183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20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4014360" cy="183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91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1958760" cy="183492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96680" y="1476360"/>
            <a:ext cx="1958760" cy="183492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85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48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39640" y="431640"/>
            <a:ext cx="6560640" cy="1530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08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96680" y="1476360"/>
            <a:ext cx="1958760" cy="183492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39640" y="243504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19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1958760" cy="1834920"/>
          </a:xfrm>
          <a:prstGeom prst="rect">
            <a:avLst/>
          </a:prstGeom>
        </p:spPr>
        <p:txBody>
          <a:bodyPr lIns="0" tIns="0" rIns="0" bIns="0">
            <a:normAutofit fontScale="57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96680" y="147636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96680" y="243504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134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96680" y="147636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39640" y="2435040"/>
            <a:ext cx="4014360" cy="875160"/>
          </a:xfrm>
          <a:prstGeom prst="rect">
            <a:avLst/>
          </a:prstGeom>
        </p:spPr>
        <p:txBody>
          <a:bodyPr lIns="0" tIns="0" rIns="0" bIns="0">
            <a:normAutofit fontScale="6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956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4014360" cy="875160"/>
          </a:xfrm>
          <a:prstGeom prst="rect">
            <a:avLst/>
          </a:prstGeom>
        </p:spPr>
        <p:txBody>
          <a:bodyPr lIns="0" tIns="0" rIns="0" bIns="0">
            <a:normAutofit fontScale="6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39640" y="2435040"/>
            <a:ext cx="4014360" cy="875160"/>
          </a:xfrm>
          <a:prstGeom prst="rect">
            <a:avLst/>
          </a:prstGeom>
        </p:spPr>
        <p:txBody>
          <a:bodyPr lIns="0" tIns="0" rIns="0" bIns="0">
            <a:normAutofit fontScale="6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37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96680" y="147636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39640" y="243504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2596680" y="2435040"/>
            <a:ext cx="1958760" cy="875160"/>
          </a:xfrm>
          <a:prstGeom prst="rect">
            <a:avLst/>
          </a:prstGeom>
        </p:spPr>
        <p:txBody>
          <a:bodyPr lIns="0" tIns="0" rIns="0" bIns="0">
            <a:normAutofit fontScale="19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7491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39640" y="1476360"/>
            <a:ext cx="1292400" cy="87516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897200" y="1476360"/>
            <a:ext cx="1292400" cy="87516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254400" y="1476360"/>
            <a:ext cx="1292400" cy="87516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539640" y="2435040"/>
            <a:ext cx="1292400" cy="87516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1897200" y="2435040"/>
            <a:ext cx="1292400" cy="87516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3254400" y="2435040"/>
            <a:ext cx="1292400" cy="875160"/>
          </a:xfrm>
          <a:prstGeom prst="rect">
            <a:avLst/>
          </a:prstGeom>
        </p:spPr>
        <p:txBody>
          <a:bodyPr lIns="0" tIns="0" rIns="0" bIns="0">
            <a:normAutofit fontScale="8000"/>
          </a:bodyPr>
          <a:lstStyle/>
          <a:p>
            <a:endParaRPr lang="ru-RU" sz="2800" b="0" strike="noStrike" spc="-1">
              <a:solidFill>
                <a:srgbClr val="41404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815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87277"/>
            <a:ext cx="4733926" cy="15010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200" b="1" kern="12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4570786"/>
            <a:ext cx="4733925" cy="17109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3618579"/>
            <a:ext cx="4733925" cy="94897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3271293"/>
            <a:ext cx="4733925" cy="171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1" y="3442391"/>
            <a:ext cx="4733925" cy="171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3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685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506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9640" y="431640"/>
            <a:ext cx="6560640" cy="32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414042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539640" y="1476360"/>
            <a:ext cx="4014360" cy="183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05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4" y="361950"/>
            <a:ext cx="2330091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9143640" cy="514800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70240" y="2298600"/>
            <a:ext cx="5507640" cy="10126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b="1" strike="noStrike" spc="-1">
                <a:solidFill>
                  <a:srgbClr val="FFFFFF"/>
                </a:solidFill>
                <a:latin typeface="Arial"/>
                <a:ea typeface="Rosatom Light"/>
              </a:rPr>
              <a:t>Перебивочный слайд</a:t>
            </a:r>
            <a:endParaRPr lang="ru-RU" sz="4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39640" y="1239120"/>
            <a:ext cx="5507640" cy="575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100" b="1" strike="noStrike" spc="-1">
                <a:solidFill>
                  <a:srgbClr val="FFFFFF"/>
                </a:solidFill>
                <a:latin typeface="Arial"/>
                <a:ea typeface="Rosatom Light"/>
              </a:rPr>
              <a:t>Нумерация</a:t>
            </a:r>
            <a:endParaRPr lang="ru-RU" sz="4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33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zosensors.com/article.aspx?ArticleID=86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2041252"/>
            <a:ext cx="6653540" cy="1888551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Разработки АО «НИИП» в области детекторов ионизирующего излучения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АО «НИИП»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Сиделев Алексей Владимирович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ru-RU" spc="-1" dirty="0" smtClean="0">
                <a:solidFill>
                  <a:srgbClr val="404040"/>
                </a:solidFill>
              </a:rPr>
              <a:t>Начальник отдела научной и инновационной деятельности</a:t>
            </a:r>
            <a:endParaRPr lang="ru-RU" spc="-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6" y="1535502"/>
            <a:ext cx="2823072" cy="3293584"/>
          </a:xfrm>
          <a:prstGeom prst="rect">
            <a:avLst/>
          </a:prstGeom>
        </p:spPr>
      </p:pic>
      <p:sp>
        <p:nvSpPr>
          <p:cNvPr id="14" name="Заголовок 4"/>
          <p:cNvSpPr txBox="1">
            <a:spLocks/>
          </p:cNvSpPr>
          <p:nvPr/>
        </p:nvSpPr>
        <p:spPr>
          <a:xfrm>
            <a:off x="0" y="982007"/>
            <a:ext cx="4498225" cy="45667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 работы детектора  на основе биполярного транзистора с оборванной базой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87" y="1802920"/>
            <a:ext cx="3530233" cy="2135491"/>
          </a:xfrm>
          <a:prstGeom prst="rect">
            <a:avLst/>
          </a:prstGeom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4492897" y="1005430"/>
            <a:ext cx="4498225" cy="33734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Двух эмиттерная пиксельная ячейка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6028" y="3986046"/>
            <a:ext cx="3895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варианте с биполярным транзистором за счет внутреннего усиления в пикселе можно использовать простую схемотехнику обработки сигнала, что упрощает технологию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изготовления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12143" y="117042"/>
            <a:ext cx="8255480" cy="460927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 Полнофункциональный монолитный матричный чувствительный элемент для квантовых координатных детекторов ионизирующих излучений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3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368C4662-C1BD-461C-8D2D-4944291EC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27985"/>
              </p:ext>
            </p:extLst>
          </p:nvPr>
        </p:nvGraphicFramePr>
        <p:xfrm>
          <a:off x="217365" y="1001600"/>
          <a:ext cx="8568690" cy="39722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02809">
                  <a:extLst>
                    <a:ext uri="{9D8B030D-6E8A-4147-A177-3AD203B41FA5}">
                      <a16:colId xmlns:a16="http://schemas.microsoft.com/office/drawing/2014/main" xmlns="" val="3473411995"/>
                    </a:ext>
                  </a:extLst>
                </a:gridCol>
                <a:gridCol w="2815206">
                  <a:extLst>
                    <a:ext uri="{9D8B030D-6E8A-4147-A177-3AD203B41FA5}">
                      <a16:colId xmlns:a16="http://schemas.microsoft.com/office/drawing/2014/main" xmlns="" val="142194011"/>
                    </a:ext>
                  </a:extLst>
                </a:gridCol>
                <a:gridCol w="2368385">
                  <a:extLst>
                    <a:ext uri="{9D8B030D-6E8A-4147-A177-3AD203B41FA5}">
                      <a16:colId xmlns:a16="http://schemas.microsoft.com/office/drawing/2014/main" xmlns="" val="1536805814"/>
                    </a:ext>
                  </a:extLst>
                </a:gridCol>
                <a:gridCol w="1782290">
                  <a:extLst>
                    <a:ext uri="{9D8B030D-6E8A-4147-A177-3AD203B41FA5}">
                      <a16:colId xmlns:a16="http://schemas.microsoft.com/office/drawing/2014/main" xmlns="" val="2519623565"/>
                    </a:ext>
                  </a:extLst>
                </a:gridCol>
              </a:tblGrid>
              <a:tr h="244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Детектор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Основные преимущества детектора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Основные недостатки детектора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Примечания</a:t>
                      </a:r>
                      <a:endParaRPr lang="ru-RU" sz="8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555062"/>
                  </a:ext>
                </a:extLst>
              </a:tr>
              <a:tr h="110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Квантовый координатный детектор (проект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), сенсор </a:t>
                      </a:r>
                      <a:r>
                        <a:rPr lang="ru-RU" sz="8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из кремния 100мкм,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(АО «НИИП»)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очень </a:t>
                      </a:r>
                      <a:r>
                        <a:rPr lang="ru-RU" sz="8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высокое пространственное 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разрешение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(шаг </a:t>
                      </a:r>
                      <a:r>
                        <a:rPr lang="ru-RU" sz="8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пикселей </a:t>
                      </a:r>
                      <a:r>
                        <a:rPr lang="ru-RU" sz="800" b="1" kern="1200" dirty="0" smtClean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≤ 15 мкм);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матрица 1024х1024 при размере детектора 15х15мм;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гибкость в режимах работы обеспечивается внешней электроникой;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предварительное усиление сигнала в пикселе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(вариант с двух эмиттерным транзистором);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8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низкая стоимость</a:t>
                      </a:r>
                      <a:endParaRPr lang="ru-RU" sz="800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низкая эффективность регистрации для гамма-квантов с 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энергией &gt; 20кэВ: </a:t>
                      </a:r>
                      <a:r>
                        <a:rPr lang="en-US" sz="80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&lt; 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10 %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низкое 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быстродействие:</a:t>
                      </a: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5 </a:t>
                      </a:r>
                      <a:r>
                        <a:rPr lang="ru-RU" sz="800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нс</a:t>
                      </a:r>
                      <a:endParaRPr lang="ru-RU" sz="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Простая технология;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Полная локализация производства в России.</a:t>
                      </a:r>
                      <a:endParaRPr lang="ru-RU" sz="800" b="1" dirty="0">
                        <a:solidFill>
                          <a:srgbClr val="0070C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Цена ниже чем у конкурентов.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Возможны сенсоры из кремния до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500 мкм 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 арсенида галлия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300 мкм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 повышающих эффективность регистрации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1037413"/>
                  </a:ext>
                </a:extLst>
              </a:tr>
              <a:tr h="908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AdvaPIX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сборка с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Timepix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сенсор из кремния 100мкм,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Advacam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высокое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быстродействие: 1,6 </a:t>
                      </a:r>
                      <a:r>
                        <a:rPr lang="ru-RU" sz="8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нс</a:t>
                      </a:r>
                      <a:r>
                        <a:rPr lang="en-US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много режимов работы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низкая эффективность регистрации для гамма-квантов с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энергией  &gt; 20 кэВ: </a:t>
                      </a:r>
                      <a:r>
                        <a:rPr lang="en-US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&lt;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10 %;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низкое пространственное разрешение (шаг пикселей не может быть меньше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 мкм 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из-за геометрии модуля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Timepix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матрица 256х256 при размере детектора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 х 14мм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Требуется импорт всего детектора.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Есть варианты с сенсором из кремния 300мкм и 500мкм с большей эффективностью регистрации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9177680"/>
                  </a:ext>
                </a:extLst>
              </a:tr>
              <a:tr h="841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AdvaPIX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сборка с </a:t>
                      </a:r>
                      <a:r>
                        <a:rPr lang="en-US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Timepix</a:t>
                      </a:r>
                      <a:r>
                        <a:rPr lang="ru-RU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сенсор из арсенид галлия 300мкм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(Advacam)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высокое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быстродействие: </a:t>
                      </a:r>
                      <a:r>
                        <a:rPr lang="en-US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&lt;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1,6 </a:t>
                      </a:r>
                      <a:r>
                        <a:rPr lang="ru-RU" sz="8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нс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много режимов работы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высокая эффективность регистрации для гамма-квантов с энергией до 60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кэВ: 50%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низкое пространственное разрешение (шаг пикселей не может быть меньше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55 мкм 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из-за геометрии модуля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Timepix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матрица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256 х 256 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при размере детектора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 х 14мм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очень высокая стоимость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Требуется импорт всего детектора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937248"/>
                  </a:ext>
                </a:extLst>
              </a:tr>
              <a:tr h="854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Medipix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сборка с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Timepix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,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сенсор из арсенида галлия 300мкм,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(НИ ТГУ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высокое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быстродействие:</a:t>
                      </a:r>
                      <a:r>
                        <a:rPr lang="ru-RU" sz="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&lt; 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1,6 </a:t>
                      </a:r>
                      <a:r>
                        <a:rPr lang="ru-RU" sz="800" b="0" kern="120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нс</a:t>
                      </a: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много режимов работы;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высокая эффективность регистрации для гамма-квантов с энергией до 60кэВ: 50%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низкое пространственное разрешение (шаг пикселей не может быть меньше 55мкм из-за геометрии модуля </a:t>
                      </a:r>
                      <a:r>
                        <a:rPr lang="en-US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Timepix</a:t>
                      </a:r>
                      <a:r>
                        <a:rPr lang="ru-RU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);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матрица 256х256 при размере детектора 14х14мм;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- </a:t>
                      </a:r>
                      <a:r>
                        <a:rPr lang="ru-RU" sz="800" b="0" kern="12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высокая стоимость</a:t>
                      </a:r>
                      <a:endParaRPr lang="ru-RU" sz="800" b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Требуется импорт модулей </a:t>
                      </a:r>
                      <a:r>
                        <a:rPr lang="en-US" sz="800" b="0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Timepix</a:t>
                      </a: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 и пластин арсенида галлия;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сложная технология</a:t>
                      </a:r>
                      <a:endParaRPr lang="ru-RU" sz="800" b="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38100" marR="38100" marT="9525" marB="0">
                    <a:solidFill>
                      <a:schemeClr val="bg1">
                        <a:lumMod val="95000"/>
                        <a:alpha val="9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38469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70CFAE6-3254-41A1-A96E-0035B7518C68}"/>
              </a:ext>
            </a:extLst>
          </p:cNvPr>
          <p:cNvSpPr/>
          <p:nvPr/>
        </p:nvSpPr>
        <p:spPr>
          <a:xfrm>
            <a:off x="120770" y="631602"/>
            <a:ext cx="8834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Сравнение квантового координатного детектора и детекторов, использующих модуль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Timepix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12143" y="117042"/>
            <a:ext cx="8255480" cy="460927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 Полнофункциональный монолитный матричный чувствительный элемент для квантовых координатных детекторов ионизирующих излучений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3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9692" y="1106230"/>
            <a:ext cx="6377716" cy="283314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Преимущества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разрабатываемых детекторов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319" y="2975937"/>
            <a:ext cx="7753771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130"/>
              </a:spcBef>
              <a:spcAft>
                <a:spcPts val="0"/>
              </a:spcAft>
            </a:pP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Преимуществами предлагаемого решения являются:</a:t>
            </a:r>
          </a:p>
          <a:p>
            <a:pPr algn="just" eaLnBrk="0" hangingPunct="0">
              <a:spcBef>
                <a:spcPts val="130"/>
              </a:spcBef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Меньшей шаг пикселей, чем у аналогов, что позволяет получать пространственное разрешение лучше, чем у аналогов;</a:t>
            </a:r>
          </a:p>
          <a:p>
            <a:pPr marL="342900" indent="-342900">
              <a:buFontTx/>
              <a:buAutoNum type="arabicPeriod" startAt="2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Простая технология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изготовления;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Меньшая цена, чем у аналогов.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2439" y="1530991"/>
            <a:ext cx="69608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ходе проведения НИР будут разработаны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Чувствительная матрица 1024×1024 пикселей с высоким пространственным разрешением (15 мкм) и МИС для порогового амплитудного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анализа;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Чувствительная матрица 512×256 пикселей большого размера (17×14 мм) и МИС для порогового и многоканального амплитудного анализа.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12143" y="117042"/>
            <a:ext cx="8255480" cy="4609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1.2 Полнофункциональный монолитный матричный чувствительный элемент для квантовых координатных детекторов ионизирующих излучений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256390" y="811815"/>
            <a:ext cx="7103260" cy="311348"/>
          </a:xfrm>
        </p:spPr>
        <p:txBody>
          <a:bodyPr/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Имеющийся задел в разработке матричных детекторов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B2AD07-C302-4A2D-BFA9-F31C93FE2CBB}"/>
              </a:ext>
            </a:extLst>
          </p:cNvPr>
          <p:cNvSpPr/>
          <p:nvPr/>
        </p:nvSpPr>
        <p:spPr>
          <a:xfrm>
            <a:off x="1725587" y="4177411"/>
            <a:ext cx="1615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Кристалл детектора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05DA9298-0DF6-4F45-A49A-F2FE8798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0646" y="6128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Рисунок 1" descr="рис4-2">
            <a:extLst>
              <a:ext uri="{FF2B5EF4-FFF2-40B4-BE49-F238E27FC236}">
                <a16:creationId xmlns:a16="http://schemas.microsoft.com/office/drawing/2014/main" xmlns="" id="{43B85B47-B5A3-49DB-B2EA-C1A46782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8" y="1311642"/>
            <a:ext cx="4850860" cy="274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FCBCCD-E199-425E-8E56-A58FA64D11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1" t="13461" r="14660" b="8197"/>
          <a:stretch/>
        </p:blipFill>
        <p:spPr>
          <a:xfrm rot="10800000">
            <a:off x="5419557" y="1303014"/>
            <a:ext cx="3045541" cy="277727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5B97830-771F-4CE0-A4F4-A1215C78617A}"/>
              </a:ext>
            </a:extLst>
          </p:cNvPr>
          <p:cNvSpPr/>
          <p:nvPr/>
        </p:nvSpPr>
        <p:spPr>
          <a:xfrm>
            <a:off x="6009910" y="4124493"/>
            <a:ext cx="18189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Фотография детектора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08334B1-C472-4F37-B275-C6E66C810FDC}"/>
              </a:ext>
            </a:extLst>
          </p:cNvPr>
          <p:cNvSpPr/>
          <p:nvPr/>
        </p:nvSpPr>
        <p:spPr>
          <a:xfrm>
            <a:off x="453041" y="4547470"/>
            <a:ext cx="7862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Детекторы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использованы в экспериментах Физического института имени П. Н. Лебедева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РАН и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НИИ ядерной физики имени Д. В. </a:t>
            </a: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Скобельцына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МГУ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112143" y="117042"/>
            <a:ext cx="8255480" cy="4609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1.2 Полнофункциональный монолитный матричный чувствительный элемент для квантовых координатных детекторов ионизирующих излучений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5250" y="1295041"/>
            <a:ext cx="4288699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x-spectrum.de/wp-content/uploads/2021/01/LambdaAbsorption-1030x6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3" y="1219092"/>
            <a:ext cx="4426446" cy="29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-28575" y="2381254"/>
            <a:ext cx="2486027" cy="952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543239" y="2381083"/>
            <a:ext cx="2457304" cy="48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0076" y="43526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Большинство современных задач лежит в диапазоне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энергий более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 кэВ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70837" y="4335545"/>
            <a:ext cx="2869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регистрации квантов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649" y="565398"/>
            <a:ext cx="79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Детекторы ионизирующих излучений на основе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широкозонных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полупроводниковых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(1/2)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649" y="0"/>
            <a:ext cx="8117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2. Перспективные проекты АО «НИИП» по разработке полупроводниковых детекторов ионизирующих излучений</a:t>
            </a:r>
          </a:p>
        </p:txBody>
      </p:sp>
    </p:spTree>
    <p:extLst>
      <p:ext uri="{BB962C8B-B14F-4D97-AF65-F5344CB8AC3E}">
        <p14:creationId xmlns:p14="http://schemas.microsoft.com/office/powerpoint/2010/main" val="51265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02360" y="1028462"/>
            <a:ext cx="2799870" cy="2921439"/>
            <a:chOff x="3686655" y="1498161"/>
            <a:chExt cx="2371535" cy="247936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672"/>
            <a:stretch/>
          </p:blipFill>
          <p:spPr bwMode="auto">
            <a:xfrm>
              <a:off x="3686655" y="1498161"/>
              <a:ext cx="2343846" cy="15090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41" r="24415"/>
            <a:stretch/>
          </p:blipFill>
          <p:spPr bwMode="auto">
            <a:xfrm>
              <a:off x="4380056" y="2959897"/>
              <a:ext cx="1678134" cy="101763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Скругленная прямоугольная выноска 6"/>
            <p:cNvSpPr/>
            <p:nvPr/>
          </p:nvSpPr>
          <p:spPr>
            <a:xfrm>
              <a:off x="4380056" y="2955054"/>
              <a:ext cx="1678134" cy="1022476"/>
            </a:xfrm>
            <a:prstGeom prst="wedgeRoundRectCallout">
              <a:avLst>
                <a:gd name="adj1" fmla="val 17934"/>
                <a:gd name="adj2" fmla="val -109776"/>
                <a:gd name="adj3" fmla="val 16667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11154" y="4141986"/>
            <a:ext cx="3949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Флип-чип сборка чувствительной матрицы из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GaAs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(Cr)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считывающей электроники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99" y="877373"/>
            <a:ext cx="2351020" cy="33199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396" y="108198"/>
            <a:ext cx="79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Детекторы ионизирующих излучений на основе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широкозонных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полупроводниковых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(2/2)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7750" y="4242628"/>
            <a:ext cx="3949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Детектор на основе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CZT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ОФЭКТ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[1]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193" y="4832093"/>
            <a:ext cx="6107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https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://www.gehealthcare.ru/products/molecular-imaging-old/nuclear-medicine/nm-ct-870-czt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83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53221"/>
            <a:ext cx="5883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2.2 Твердотельные фотоэлектронные умножители (1/2)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763" y="735803"/>
            <a:ext cx="2967917" cy="24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723763" y="3211862"/>
            <a:ext cx="36863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Твердотельный кремниевый ФЭУ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[1]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51" y="795443"/>
            <a:ext cx="2527988" cy="227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4593565" y="3211862"/>
            <a:ext cx="386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Сравнение между одноканальным ФЭУ и матрицей  8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8 твердотельных кремниевых ФЭУ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7419" y="4596558"/>
            <a:ext cx="86522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https://www.azosensors.com/article.aspx?ArticleID=865</a:t>
            </a: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] Silicon photomultiplier signal readout and multiplexing techniques for positron emission tomography: a review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Haewook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Park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· </a:t>
            </a:r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Minseok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· Jae Sung Lee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Biomedical Engineering Letters (2022) 12:263–283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https://doi.org/10.1007/s13534-022-00234-y</a:t>
            </a: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4580" y="3719540"/>
            <a:ext cx="7243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Применение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Различные области науки и техники для детектирования ионизирующего излучения. Применение возможно, как со сцинтиллятором, так и без него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2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57533" y="808019"/>
            <a:ext cx="6281630" cy="3005363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  <a:buNone/>
            </a:pP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Основные характеристики твердотельных кремниевых ФЭУ 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Плотность пикселей в приборе ………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……………до 40 тыс./мм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Чувствительная площадь элементов……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………... от 1 мм</a:t>
            </a:r>
            <a:r>
              <a:rPr lang="ru-RU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до 9 мм</a:t>
            </a:r>
            <a:r>
              <a:rPr lang="ru-RU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Спектральная область чувствительности .……….. 400 - 900 нм.;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Квантовая эффективность в максимуме .…………. 75%;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Коэффициент усиления фототока …………………...от 10</a:t>
            </a:r>
            <a:r>
              <a:rPr lang="ru-RU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до 10</a:t>
            </a:r>
            <a:r>
              <a:rPr lang="ru-RU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Темновой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ток утечки …………………………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………..4 нА;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Порог чувствительности ………………….…………….1 фотоэлектрон;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Эффективность регистрации фотона ........................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5 - 30%;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Рабочее напряжение …………………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…..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.......................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0 - 90 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5997" y="3994537"/>
            <a:ext cx="7794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Для регистрации рентгеновского и гамма-излучения МЛФД применимы с большинством сцинтилляторов, включая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LYSO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LFS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3221"/>
            <a:ext cx="5883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2.2 Твердотельные фотоэлектронные умножители (2/2)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50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Спасибо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внимание!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>
          <a:xfrm>
            <a:off x="539750" y="4488543"/>
            <a:ext cx="4860925" cy="227920"/>
          </a:xfrm>
        </p:spPr>
        <p:txBody>
          <a:bodyPr/>
          <a:lstStyle/>
          <a:p>
            <a:r>
              <a:rPr lang="ru-RU" dirty="0" smtClean="0"/>
              <a:t>26.10.2022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/>
          </p:nvPr>
        </p:nvSpPr>
        <p:spPr>
          <a:xfrm>
            <a:off x="539750" y="3537857"/>
            <a:ext cx="4860925" cy="946377"/>
          </a:xfrm>
        </p:spPr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(495) 663 90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95, доб. 4202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(926) 343 17 56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AVSidelev@niipriborov.ru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www.niipriborov.ru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4"/>
          </p:nvPr>
        </p:nvSpPr>
        <p:spPr>
          <a:xfrm>
            <a:off x="539750" y="3083605"/>
            <a:ext cx="4860925" cy="2279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Сиделев Алексей Владимирович</a:t>
            </a:r>
            <a:endParaRPr lang="ru-RU" dirty="0"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5"/>
          </p:nvPr>
        </p:nvSpPr>
        <p:spPr>
          <a:xfrm>
            <a:off x="539749" y="3311524"/>
            <a:ext cx="6739356" cy="40623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Начальник управления научных исследований и инновационных разработок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1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969120" y="100800"/>
            <a:ext cx="4722480" cy="411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200" b="1" spc="-1">
                <a:solidFill>
                  <a:srgbClr val="FFFFFF"/>
                </a:solidFill>
                <a:ea typeface="Rosatom Light"/>
              </a:rPr>
              <a:t>Содержание доклада</a:t>
            </a:r>
            <a:endParaRPr lang="ru-RU" sz="32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882" y="759393"/>
            <a:ext cx="75379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Проекты АО «НИИП</a:t>
            </a:r>
            <a:r>
              <a:rPr lang="ru-RU" dirty="0">
                <a:solidFill>
                  <a:schemeClr val="bg1"/>
                </a:solidFill>
              </a:rPr>
              <a:t>» по разработке полупроводниковых детекторов ионизирующих </a:t>
            </a:r>
            <a:r>
              <a:rPr lang="ru-RU" dirty="0" smtClean="0">
                <a:solidFill>
                  <a:schemeClr val="bg1"/>
                </a:solidFill>
              </a:rPr>
              <a:t>излучений с </a:t>
            </a:r>
            <a:r>
              <a:rPr lang="ru-RU" dirty="0">
                <a:solidFill>
                  <a:schemeClr val="bg1"/>
                </a:solidFill>
              </a:rPr>
              <a:t>высоким уровнем технологической </a:t>
            </a:r>
            <a:r>
              <a:rPr lang="ru-RU" dirty="0" smtClean="0">
                <a:solidFill>
                  <a:schemeClr val="bg1"/>
                </a:solidFill>
              </a:rPr>
              <a:t>готовности</a:t>
            </a:r>
          </a:p>
          <a:p>
            <a:r>
              <a:rPr lang="ru-RU" dirty="0">
                <a:solidFill>
                  <a:schemeClr val="bg1"/>
                </a:solidFill>
              </a:rPr>
              <a:t>1.1 </a:t>
            </a:r>
            <a:r>
              <a:rPr lang="ru-RU" dirty="0" smtClean="0">
                <a:solidFill>
                  <a:schemeClr val="bg1"/>
                </a:solidFill>
              </a:rPr>
              <a:t>Разработка </a:t>
            </a:r>
            <a:r>
              <a:rPr lang="ru-RU" dirty="0">
                <a:solidFill>
                  <a:schemeClr val="bg1"/>
                </a:solidFill>
              </a:rPr>
              <a:t>многоцелевых детекторов для контроля дозы ионизирующего излучения на основе микроэлектронных структур типа MNOS и </a:t>
            </a:r>
            <a:r>
              <a:rPr lang="ru-RU" dirty="0" smtClean="0">
                <a:solidFill>
                  <a:schemeClr val="bg1"/>
                </a:solidFill>
              </a:rPr>
              <a:t>SONOS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1.2 Разработка полнофункционального монолитного матричного чувствительного элемента для квантовых координатных детекторов ионизирующих излучений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Перспективные проекты АО «НИИП» по разработке полупроводниковых детекторов ионизирующих излучений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2.1 Детекторы ионизирующих излучений на основе </a:t>
            </a:r>
            <a:r>
              <a:rPr lang="ru-RU" dirty="0" err="1" smtClean="0">
                <a:solidFill>
                  <a:schemeClr val="bg1"/>
                </a:solidFill>
              </a:rPr>
              <a:t>широкозонных</a:t>
            </a:r>
            <a:r>
              <a:rPr lang="ru-RU" dirty="0" smtClean="0">
                <a:solidFill>
                  <a:schemeClr val="bg1"/>
                </a:solidFill>
              </a:rPr>
              <a:t> полупроводниковых материалов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2.2 Твердотельные фотоэлектронные умножители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749" y="426752"/>
            <a:ext cx="7514638" cy="460926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1.1 Многоцелевые детекторы для контроля дозы ионизирующего излучения на основе MNOS и SONOS структур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(1/6)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Текст 1"/>
          <p:cNvSpPr txBox="1">
            <a:spLocks/>
          </p:cNvSpPr>
          <p:nvPr/>
        </p:nvSpPr>
        <p:spPr>
          <a:xfrm>
            <a:off x="544471" y="4683549"/>
            <a:ext cx="7990297" cy="28738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[1] 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Kumurdjian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G. J.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Sarrabayrouse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LAAS-CNRS, 7 Avenue du Colonel Roche 31077 Toulouse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Cedex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France Unbiased metal oxide semiconductor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ionising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radiation 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dosemetr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Radiation Protection Dosimetry Vol. 61, No. 1-3, pp. 19-24 (1995) Nuclear Technology Publishing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424" y="1284353"/>
            <a:ext cx="2999205" cy="281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288" y="930670"/>
            <a:ext cx="2928758" cy="2805212"/>
          </a:xfrm>
          <a:prstGeom prst="rect">
            <a:avLst/>
          </a:prstGeom>
        </p:spPr>
      </p:pic>
      <p:sp>
        <p:nvSpPr>
          <p:cNvPr id="11" name="TextShape 5"/>
          <p:cNvSpPr txBox="1"/>
          <p:nvPr/>
        </p:nvSpPr>
        <p:spPr>
          <a:xfrm>
            <a:off x="668035" y="3984312"/>
            <a:ext cx="5020554" cy="610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Принцип работы МОП- и МНОП-  чувствительных элементов дозиметра: </a:t>
            </a: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</a:t>
            </a:r>
            <a:r>
              <a:rPr lang="en-US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схематическое поперечное сечение дозиметра, </a:t>
            </a:r>
            <a:r>
              <a:rPr lang="en-US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 – 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генерация заряда, </a:t>
            </a: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 </a:t>
            </a:r>
            <a:r>
              <a:rPr lang="en-US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типичные вольт-амперные характеристики до и после облучения, </a:t>
            </a: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схематически 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демонстрирующие влияние заряда </a:t>
            </a:r>
            <a:r>
              <a:rPr lang="en-US" sz="1000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Qox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в оксиде </a:t>
            </a:r>
            <a:r>
              <a:rPr lang="en-US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[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</a:t>
            </a:r>
            <a:r>
              <a:rPr lang="en-US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]</a:t>
            </a:r>
            <a:endParaRPr lang="ru-RU" sz="1000" spc="-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TextShape 3"/>
          <p:cNvSpPr txBox="1"/>
          <p:nvPr/>
        </p:nvSpPr>
        <p:spPr>
          <a:xfrm>
            <a:off x="5840701" y="3809542"/>
            <a:ext cx="2950601" cy="375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Калибровочные кривые МОП-структуры 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 толщиной </a:t>
            </a:r>
            <a:r>
              <a:rPr lang="ru-RU" sz="1000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подзатворного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диэлектрика 400 </a:t>
            </a: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мкм </a:t>
            </a:r>
            <a:b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 МНОП-структуры 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с суммарной толщиной </a:t>
            </a:r>
            <a:r>
              <a:rPr lang="ru-RU" sz="1000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подзатворного</a:t>
            </a:r>
            <a:r>
              <a:rPr lang="ru-RU" sz="10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10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диэлектрика 200 </a:t>
            </a:r>
            <a:r>
              <a:rPr lang="ru-RU" sz="1000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нм</a:t>
            </a:r>
            <a:endParaRPr lang="ru-RU" sz="1000" spc="-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948" y="1804799"/>
            <a:ext cx="1828699" cy="1301446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577468" y="1011309"/>
            <a:ext cx="2279917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Принцип работы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0768" y="0"/>
            <a:ext cx="758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1. Проекты с высоким уровнем технологической готовности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0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539748" y="631972"/>
            <a:ext cx="8042547" cy="3628896"/>
          </a:xfrm>
        </p:spPr>
        <p:txBody>
          <a:bodyPr/>
          <a:lstStyle/>
          <a:p>
            <a:r>
              <a:rPr lang="ru-RU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Направление: </a:t>
            </a:r>
            <a:endParaRPr lang="ru-RU" b="1" spc="-1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r>
              <a:rPr lang="ru-RU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исследования </a:t>
            </a: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проводятся в области систем </a:t>
            </a:r>
            <a:r>
              <a:rPr lang="ru-RU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дозиметрии ионизирующих излучений.</a:t>
            </a:r>
          </a:p>
          <a:p>
            <a:endParaRPr lang="ru-RU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Проблематика</a:t>
            </a: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- обеспечить радиационную чувствительность, оптимизированную для различных применений в составе систем: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- контроля дозовых нагрузок на радиоэлектронную аппаратуру смешанных полей электронного, протонного и фотонного излучений на борту космических аппаратов (КА);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- контроля дозы, полученной пациентом во время сеансов «лучевой» терапии («</a:t>
            </a:r>
            <a:r>
              <a:rPr lang="ru-RU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in</a:t>
            </a: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lang="ru-RU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vivo</a:t>
            </a: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» дозиметрия);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- контроля дозовых нагрузок на радиоэлектронную аппаратуру (РАЭ) и электротехническое оборудование (ЭТО) смешанных полей фотонного и нейтронного излучений при возникновении проектных аварий на объектах использования атомной энергии (ОИАИ);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- оценки доз, полученных персоналом в результате аварийных ситуаций при работе с источниками ионизирующих излучений, если предполагаемые уровни облучения существенно превышают уровни, регламентированные нормами радиационных испытаний («аварийная» дозиметрия);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- измерения уровней фотонного, электронного и протонного излучения при проведении радиационных испытаний электронной компонентной базы (ЭКБ), радиоэлектронный аппаратуры (РЭА) и электротехнического оборудования (ЭТО</a:t>
            </a:r>
            <a:r>
              <a:rPr lang="ru-RU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).</a:t>
            </a:r>
            <a:endParaRPr lang="ru-RU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  <a:p>
            <a:pPr algn="ctr"/>
            <a:endParaRPr lang="ru-RU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606" y="4445598"/>
            <a:ext cx="7490833" cy="461665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проекта заключается в конкурентоспособности создаваемого продукта на российском </a:t>
            </a:r>
            <a:b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международном рынках за счет лучших характеристик и меньшей стоимости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92267" y="117042"/>
            <a:ext cx="7048812" cy="460927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1.1 Многоцелевые детекторы для контроля дозы ионизирующего излучения на основе MNOS и SONOS структур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/6)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52666" y="754430"/>
            <a:ext cx="8036016" cy="59129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Новизна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настоящей работы заключается в том, что в рамках одной технологической концепции на основе МДП-транзистора с затворной системой MNOS и/или SONOS будут разработаны детекторы поглощенной дозы, оптимизированные для решения расширенного круга задач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8229" y="3320943"/>
            <a:ext cx="2811820" cy="1827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495" y="1401774"/>
            <a:ext cx="3024466" cy="2323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846" y="1312190"/>
            <a:ext cx="3800715" cy="2323068"/>
          </a:xfrm>
          <a:prstGeom prst="rect">
            <a:avLst/>
          </a:prstGeom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292267" y="117042"/>
            <a:ext cx="7048812" cy="460927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1.1 Многоцелевые детекторы для контроля дозы ионизирующего излучения на основе MNOS и SONOS структур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/6)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2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390" y="955437"/>
            <a:ext cx="1778455" cy="330200"/>
          </a:xfrm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Применение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26390" y="1389153"/>
            <a:ext cx="8309610" cy="3087956"/>
          </a:xfrm>
        </p:spPr>
        <p:txBody>
          <a:bodyPr/>
          <a:lstStyle/>
          <a:p>
            <a:pPr algn="just"/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ходе исследований будет показана возможность применения данных разработок в составе следующих систем: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дозовых нагрузок на радиоэлектронную аппаратуру смешанных полей электронного, протонного и фотонного излучений на борту космических аппаратов (КА);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контроля дозы, полученной пациентом во время сеансов «лучевой» терапии («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vivo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дозиметрия);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контроля дозовых нагрузок на радиоэлектронную аппаратуру (РАЭ) и электротехническое оборудование (ЭТО) смешанных полей фотонного и нейтронного излучений при возникновении проектных аварий на объектах использования атомной энергии (ОИАИ);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оценки доз, полученных персоналом в результате аварийных ситуаций при работе с источниками ионизирующих излучений, если предполагаемые уровни облучения существенно превышают уровни, регламентированные нормами радиационных испытаний («аварийная» дозиметрия);</a:t>
            </a:r>
          </a:p>
          <a:p>
            <a:pPr algn="just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измерения уровней фотонного, электронного и протонного излучения при проведении радиационных испытаний электронной компонентной базы (ЭКБ), радиоэлектронный аппаратуры (РЭА) и электротехнического оборудования (ЭТО).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92267" y="117042"/>
            <a:ext cx="7048812" cy="4609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1.1 Многоцелевые детекторы для контроля дозы ионизирующего излучения на основе MNOS и SONOS структур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/6)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0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7555" y="1132064"/>
            <a:ext cx="3951434" cy="3302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Предлагаемое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АО «НИИП»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25120" y="1798874"/>
            <a:ext cx="4212771" cy="18501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ru-RU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детекторов </a:t>
            </a:r>
            <a:r>
              <a:rPr lang="ru-RU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  <a:br>
              <a:rPr lang="ru-RU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«НИИП» перед детекторами других </a:t>
            </a:r>
            <a:r>
              <a:rPr lang="ru-RU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</a:t>
            </a:r>
            <a:r>
              <a:rPr lang="ru-RU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чувствительного элемента не </a:t>
            </a: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1,0×1,0 мм</a:t>
            </a:r>
            <a:r>
              <a:rPr lang="ru-RU" spc="-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810" indent="-17145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параметр - напряжение;</a:t>
            </a:r>
          </a:p>
          <a:p>
            <a:pPr marL="171810" indent="-17145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низкое энергопотребление;</a:t>
            </a:r>
          </a:p>
          <a:p>
            <a:pPr marL="171810" indent="-17145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зависимости от температуры;</a:t>
            </a:r>
          </a:p>
          <a:p>
            <a:pPr marL="171810" indent="-17145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зависимости от мощности дозы;</a:t>
            </a:r>
          </a:p>
          <a:p>
            <a:pPr marL="171810" indent="-171450"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стоимость</a:t>
            </a:r>
            <a:r>
              <a:rPr lang="ru-RU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0">
              <a:spcBef>
                <a:spcPts val="300"/>
              </a:spcBef>
              <a:buClr>
                <a:srgbClr val="000000"/>
              </a:buClr>
            </a:pPr>
            <a:endParaRPr lang="ru-RU" spc="-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10500" y="1726044"/>
            <a:ext cx="4006669" cy="148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r>
              <a:rPr lang="ru-RU" sz="1200" b="1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разработки АО «НИИП» перед другими МДП-детекторами</a:t>
            </a: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810" indent="-17145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регистрируемых доз от 0,2 до 200 Гр;</a:t>
            </a:r>
          </a:p>
          <a:p>
            <a:pPr marL="171810" indent="-17145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линейность характеристики;</a:t>
            </a:r>
          </a:p>
          <a:p>
            <a:pPr marL="171810" indent="-17145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сохраняемость</a:t>
            </a: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информации до 5 лет </a:t>
            </a:r>
            <a: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фединга</a:t>
            </a:r>
            <a: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810" indent="-17145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чувствительность до 1 В/Гр.</a:t>
            </a:r>
            <a:endParaRPr lang="ru-RU" sz="1200" spc="-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92267" y="117042"/>
            <a:ext cx="7048812" cy="4609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1.1 Многоцелевые детекторы для контроля дозы ионизирующего излучения на основе MNOS и SONOS структур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/6)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5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6677" y="680529"/>
            <a:ext cx="6561138" cy="330200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Задел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АО «НИИП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085" y="1037837"/>
            <a:ext cx="2755813" cy="28299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87173" y="3909316"/>
            <a:ext cx="3601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InVivo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дозиметра и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детектора для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в лучевой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терапии,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разработанных и изготовленных АО «НИИП»</a:t>
            </a:r>
          </a:p>
        </p:txBody>
      </p:sp>
      <p:pic>
        <p:nvPicPr>
          <p:cNvPr id="8" name="Picture 2" descr="А-3-3"/>
          <p:cNvPicPr/>
          <p:nvPr/>
        </p:nvPicPr>
        <p:blipFill>
          <a:blip r:embed="rId3"/>
          <a:stretch/>
        </p:blipFill>
        <p:spPr>
          <a:xfrm>
            <a:off x="734055" y="2223381"/>
            <a:ext cx="1834721" cy="1416438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1062393" y="1031497"/>
            <a:ext cx="3354513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Прототип МДП-дозиметра с датчиком </a:t>
            </a:r>
            <a: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температуры </a:t>
            </a: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мобильной системы сбора данных от датчиков </a:t>
            </a:r>
            <a: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космического применения был разработан и </a:t>
            </a: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изготовлен АО «НИИП</a:t>
            </a:r>
            <a:r>
              <a:rPr lang="ru-RU" sz="12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</a:t>
            </a:r>
            <a:endParaRPr lang="ru-RU" sz="1200" spc="-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А-4-3"/>
          <p:cNvPicPr/>
          <p:nvPr/>
        </p:nvPicPr>
        <p:blipFill>
          <a:blip r:embed="rId4"/>
          <a:stretch/>
        </p:blipFill>
        <p:spPr>
          <a:xfrm>
            <a:off x="3007000" y="2223381"/>
            <a:ext cx="1626638" cy="1411114"/>
          </a:xfrm>
          <a:prstGeom prst="rect">
            <a:avLst/>
          </a:prstGeom>
          <a:ln>
            <a:noFill/>
          </a:ln>
        </p:spPr>
      </p:pic>
      <p:sp>
        <p:nvSpPr>
          <p:cNvPr id="11" name="CustomShape 5"/>
          <p:cNvSpPr/>
          <p:nvPr/>
        </p:nvSpPr>
        <p:spPr>
          <a:xfrm>
            <a:off x="1116394" y="3909316"/>
            <a:ext cx="3300512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МДП-дозиметры АО «НИИП» были применены на российских спутниках связи типа «Ямал» и спутниках системы «</a:t>
            </a:r>
            <a:r>
              <a:rPr lang="ru-RU" sz="1200" spc="-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Глонасс</a:t>
            </a:r>
            <a:r>
              <a:rPr lang="ru-RU" sz="1200" spc="-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Calibri"/>
              </a:rPr>
              <a:t>».</a:t>
            </a:r>
            <a:endParaRPr lang="ru-RU" sz="1200" spc="-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292267" y="117042"/>
            <a:ext cx="7048812" cy="4609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1.1 Многоцелевые детекторы для контроля дозы ионизирующего излучения на основе MNOS и SONOS структур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/6)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7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4630" y="598881"/>
            <a:ext cx="5017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матричных 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пиксельных</a:t>
            </a:r>
            <a:r>
              <a:rPr 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детекторов:</a:t>
            </a:r>
            <a:endParaRPr 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энергиях гамма-квантов 5-20кэВ</a:t>
            </a:r>
          </a:p>
          <a:p>
            <a:pPr algn="ctr"/>
            <a:endParaRPr lang="ru-RU" sz="14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и промышленная рентгеновская микроскопия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 рентгенография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рентгеновская микро томография;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рентгеновская астрономия, включая миссии в дальнем Космосе а также исследования космической плазмы в магнитосфере;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основанные на рентгеновской поляриметрии;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 флуоресцентный анализ в научных исследованиях, включая медико- биологические применения, так и в технике от геологии до ювелирной промышленности;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рентгеновская медицинская диагностика.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404" y="957760"/>
            <a:ext cx="2524716" cy="2492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3525" y="3332381"/>
            <a:ext cx="38404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использование для регистрации</a:t>
            </a:r>
          </a:p>
          <a:p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заряженных частиц:</a:t>
            </a:r>
          </a:p>
          <a:p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микроскопия;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микро радиография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тяжелыми частицами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даже нейтронами;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12143" y="117042"/>
            <a:ext cx="8255480" cy="460927"/>
          </a:xfrm>
        </p:spPr>
        <p:txBody>
          <a:bodyPr/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 Полнофункциональный монолитный матричный чувствительный элемент для квантовых координатных детекторов ионизирующих излучений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10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1825</TotalTime>
  <Words>1759</Words>
  <Application>Microsoft Office PowerPoint</Application>
  <PresentationFormat>Произвольный</PresentationFormat>
  <Paragraphs>188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DejaVu Sans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Office Theme</vt:lpstr>
      <vt:lpstr>Разработки АО «НИИП» в области детекторов ионизирующего излучения</vt:lpstr>
      <vt:lpstr>Презентация PowerPoint</vt:lpstr>
      <vt:lpstr>1.1 Многоцелевые детекторы для контроля дозы ионизирующего излучения на основе MNOS и SONOS структур (1/6)</vt:lpstr>
      <vt:lpstr>1.1 Многоцелевые детекторы для контроля дозы ионизирующего излучения на основе MNOS и SONOS структур (2/6)</vt:lpstr>
      <vt:lpstr>1.1 Многоцелевые детекторы для контроля дозы ионизирующего излучения на основе MNOS и SONOS структур (3/6)</vt:lpstr>
      <vt:lpstr>Применение</vt:lpstr>
      <vt:lpstr>Предлагаемое АО «НИИП» решение</vt:lpstr>
      <vt:lpstr>Задел АО «НИИП»</vt:lpstr>
      <vt:lpstr>1.2 Полнофункциональный монолитный матричный чувствительный элемент для квантовых координатных детекторов ионизирующих излучений (1/5)</vt:lpstr>
      <vt:lpstr>1.2 Полнофункциональный монолитный матричный чувствительный элемент для квантовых координатных детекторов ионизирующих излучений (2/5)</vt:lpstr>
      <vt:lpstr>1.2 Полнофункциональный монолитный матричный чувствительный элемент для квантовых координатных детекторов ионизирующих излучений (3/5)</vt:lpstr>
      <vt:lpstr>Преимущества разрабатываемых детекторов</vt:lpstr>
      <vt:lpstr>Имеющийся задел в разработке матричных детекторов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Сиделев Алексей Владимирович</cp:lastModifiedBy>
  <cp:revision>223</cp:revision>
  <cp:lastPrinted>2022-10-19T05:08:55Z</cp:lastPrinted>
  <dcterms:created xsi:type="dcterms:W3CDTF">2019-09-24T12:37:05Z</dcterms:created>
  <dcterms:modified xsi:type="dcterms:W3CDTF">2022-10-24T07:59:33Z</dcterms:modified>
</cp:coreProperties>
</file>